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62" r:id="rId2"/>
    <p:sldId id="299" r:id="rId3"/>
    <p:sldId id="355" r:id="rId4"/>
    <p:sldId id="357" r:id="rId5"/>
    <p:sldId id="372" r:id="rId6"/>
    <p:sldId id="349" r:id="rId7"/>
    <p:sldId id="365" r:id="rId8"/>
    <p:sldId id="377" r:id="rId9"/>
    <p:sldId id="366" r:id="rId10"/>
    <p:sldId id="358" r:id="rId11"/>
    <p:sldId id="350" r:id="rId12"/>
    <p:sldId id="363" r:id="rId13"/>
    <p:sldId id="364" r:id="rId14"/>
    <p:sldId id="351" r:id="rId15"/>
    <p:sldId id="352" r:id="rId16"/>
    <p:sldId id="353" r:id="rId17"/>
    <p:sldId id="832" r:id="rId18"/>
    <p:sldId id="35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0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9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1/26/24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1/26/24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1/26/24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1/26/24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1/26/24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1/26/24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1/26/24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1/26/24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hyperlink" Target="https://fivethirtyeight.com/features/how-a-data-scientist-whod-never-heard-of-basketball-mastered-march-madnes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08426"/>
              </p:ext>
            </p:extLst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7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3442093"/>
            <a:ext cx="4662488" cy="2696770"/>
          </a:xfrm>
          <a:prstGeom prst="rect">
            <a:avLst/>
          </a:prstGeom>
        </p:spPr>
      </p:pic>
      <p:pic>
        <p:nvPicPr>
          <p:cNvPr id="8" name="Picture 2" descr="Image result for log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155044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14551" y="1300163"/>
            <a:ext cx="641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log-odds of the price above $11K? = Beta + Beta*Carat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127158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1" y="2057400"/>
            <a:ext cx="664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Convert to </a:t>
            </a:r>
            <a:r>
              <a:rPr lang="en-US" b="1" u="sng" dirty="0"/>
              <a:t>probability</a:t>
            </a:r>
            <a:r>
              <a:rPr lang="en-US" dirty="0"/>
              <a:t> with logistic response function (</a:t>
            </a:r>
            <a:r>
              <a:rPr lang="en-US" dirty="0" err="1"/>
              <a:t>e^l</a:t>
            </a:r>
            <a:r>
              <a:rPr lang="en-US" dirty="0"/>
              <a:t> / (1+e^l)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857500"/>
            <a:ext cx="719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The probabilities are more intuitive than the log-odds from the equation.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38224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00013" y="365126"/>
            <a:ext cx="9401176" cy="591477"/>
          </a:xfrm>
        </p:spPr>
        <p:txBody>
          <a:bodyPr/>
          <a:lstStyle/>
          <a:p>
            <a:r>
              <a:rPr lang="en-US" dirty="0"/>
              <a:t>From probability to class, define a cutoff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3384" y="14478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0.50 is popular initial choice</a:t>
            </a:r>
          </a:p>
          <a:p>
            <a:endParaRPr lang="en-US" altLang="en-US" dirty="0"/>
          </a:p>
          <a:p>
            <a:r>
              <a:rPr lang="en-US" altLang="en-US" dirty="0"/>
              <a:t>Additional considerations (see Chapter 5)</a:t>
            </a:r>
          </a:p>
          <a:p>
            <a:pPr marL="742950" lvl="1" indent="-285750"/>
            <a:r>
              <a:rPr lang="en-US" altLang="en-US" sz="2200" b="1" dirty="0">
                <a:solidFill>
                  <a:srgbClr val="FF0000"/>
                </a:solidFill>
              </a:rPr>
              <a:t>Maximize classification accuracy</a:t>
            </a:r>
          </a:p>
          <a:p>
            <a:pPr marL="742950" lvl="1" indent="-285750"/>
            <a:r>
              <a:rPr lang="en-US" altLang="en-US" sz="2200" dirty="0"/>
              <a:t>Maximize sensitivity (subject to min. level of specificity)</a:t>
            </a:r>
          </a:p>
          <a:p>
            <a:pPr marL="742950" lvl="1" indent="-285750"/>
            <a:r>
              <a:rPr lang="en-US" altLang="en-US" sz="2200" dirty="0"/>
              <a:t>Minimize false positives (subject to max. false negative rate)</a:t>
            </a:r>
          </a:p>
          <a:p>
            <a:pPr marL="742950" lvl="1" indent="-285750"/>
            <a:r>
              <a:rPr lang="en-US" altLang="en-US" sz="2200" dirty="0"/>
              <a:t>Minimize expected cost of misclassification (need to specify costs)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 a team has a probability of .25 classify them as a loser.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If a team has .50  or more classify them as a winner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120529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NCAA Classification Madness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522390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0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452131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7538" y="5609492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Objective: Identify the probability of a team winning in Round 1.</a:t>
            </a:r>
          </a:p>
        </p:txBody>
      </p:sp>
    </p:spTree>
    <p:extLst>
      <p:ext uri="{BB962C8B-B14F-4D97-AF65-F5344CB8AC3E}">
        <p14:creationId xmlns:p14="http://schemas.microsoft.com/office/powerpoint/2010/main" val="188050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friend Mandy is next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2658" y="5833633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https://fivethirtyeight.com/features/how-a-data-scientist-whod-never-heard-of-basketball-mastered-march-madness/</a:t>
            </a:r>
            <a:endParaRPr lang="en-US" sz="140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  <p:pic>
        <p:nvPicPr>
          <p:cNvPr id="5" name="180612_538_BreakingTheBracket_700.mp4">
            <a:hlinkClick r:id="" action="ppaction://media"/>
            <a:extLst>
              <a:ext uri="{FF2B5EF4-FFF2-40B4-BE49-F238E27FC236}">
                <a16:creationId xmlns:a16="http://schemas.microsoft.com/office/drawing/2014/main" id="{D15B970C-E7C6-EB0D-0912-30993AED2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467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F_fullyMarchMadness.R</a:t>
            </a:r>
            <a:endParaRPr lang="en-US" sz="2800" b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  <p:pic>
        <p:nvPicPr>
          <p:cNvPr id="7" name="Picture 4" descr="Image result for logistic regression meme">
            <a:extLst>
              <a:ext uri="{FF2B5EF4-FFF2-40B4-BE49-F238E27FC236}">
                <a16:creationId xmlns:a16="http://schemas.microsoft.com/office/drawing/2014/main" id="{72A794EB-A22A-2A4F-8E74-9FFE0BED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22" y="2104693"/>
            <a:ext cx="3795696" cy="372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35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274" y="1475876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Confusion Matrix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" y="1855120"/>
            <a:ext cx="2750733" cy="1321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5095" y="1780675"/>
            <a:ext cx="499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losers 390 (316 + 74)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316 times for losers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378 winners (68+310)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310 times for winners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you progress in your data science education, learning other KPI (Recall, Precision, AUC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 in the book is worthwhile.  In this course we stick with the basic accuracy.  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82156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Logistic regression is similar to linear regression, except that it is used with a categorical response</a:t>
            </a:r>
          </a:p>
          <a:p>
            <a:r>
              <a:rPr lang="en-US" altLang="en-US" dirty="0"/>
              <a:t>The predictors are related to the response Y via a nonlinear function called the </a:t>
            </a:r>
            <a:r>
              <a:rPr lang="en-US" altLang="en-US" i="1" dirty="0"/>
              <a:t>logit</a:t>
            </a:r>
          </a:p>
          <a:p>
            <a:r>
              <a:rPr lang="en-US" altLang="en-US" dirty="0"/>
              <a:t>As in linear regression, reducing predictors can be done via variable selection</a:t>
            </a:r>
          </a:p>
          <a:p>
            <a:r>
              <a:rPr lang="en-US" altLang="en-US" dirty="0"/>
              <a:t>Logistic regression can be generalized to more than two classes</a:t>
            </a:r>
          </a:p>
          <a:p>
            <a:pPr marL="342900" lvl="1" indent="0">
              <a:buNone/>
            </a:pP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libray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nnet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342900" lvl="1" indent="0">
              <a:buNone/>
            </a:pP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multiNomialLogit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multinom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(y ~ .,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1902597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467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F_fullyMarchMadness.R</a:t>
            </a:r>
            <a:endParaRPr lang="en-US" sz="2800" b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2F2E5-A002-454B-B920-B9E206BF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942" y="2098802"/>
            <a:ext cx="27305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75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0" y="1714500"/>
            <a:ext cx="48307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 (R-studio)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EDA (summaries, column and row exploration)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 (</a:t>
            </a:r>
            <a:r>
              <a:rPr lang="en-US" dirty="0" err="1"/>
              <a:t>vtreat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 (plot, </a:t>
            </a:r>
            <a:r>
              <a:rPr lang="en-US" dirty="0" err="1"/>
              <a:t>ggplot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(continuous predictions)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Classification (logistic regression)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1054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&amp; Logistic Regression are two good starting algorithms .  Both put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44" y="1995488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57" y="2286001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895" y="2571751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0" y="28813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32" y="3143250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620" y="3924300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20918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</p:spTree>
    <p:extLst>
      <p:ext uri="{BB962C8B-B14F-4D97-AF65-F5344CB8AC3E}">
        <p14:creationId xmlns:p14="http://schemas.microsoft.com/office/powerpoint/2010/main" val="280048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Extends idea of linear regression to situation where outcome variable is categorical</a:t>
            </a:r>
          </a:p>
          <a:p>
            <a:endParaRPr lang="en-US" altLang="en-US" dirty="0"/>
          </a:p>
          <a:p>
            <a:r>
              <a:rPr lang="en-US" altLang="en-US" dirty="0"/>
              <a:t>Instead of ordinary least squares, </a:t>
            </a:r>
            <a:r>
              <a:rPr lang="en-US" altLang="en-US" i="1" dirty="0">
                <a:latin typeface="Symbol" panose="05050102010706020507" pitchFamily="18" charset="2"/>
              </a:rPr>
              <a:t>b </a:t>
            </a:r>
            <a:r>
              <a:rPr lang="en-US" altLang="en-US" dirty="0"/>
              <a:t>are derived through an iterative process called </a:t>
            </a:r>
            <a:r>
              <a:rPr lang="en-US" altLang="en-US" i="1" dirty="0"/>
              <a:t>maximum likelihood estimation</a:t>
            </a:r>
          </a:p>
          <a:p>
            <a:endParaRPr lang="en-US" altLang="en-US" dirty="0"/>
          </a:p>
          <a:p>
            <a:r>
              <a:rPr lang="en-US" altLang="en-US" dirty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/>
              <a:t>i.e.  </a:t>
            </a:r>
            <a:r>
              <a:rPr lang="en-US" altLang="en-US" i="1" dirty="0"/>
              <a:t>Y</a:t>
            </a:r>
            <a:r>
              <a:rPr lang="en-US" altLang="en-US" dirty="0"/>
              <a:t>=0 or </a:t>
            </a:r>
            <a:r>
              <a:rPr lang="en-US" altLang="en-US" i="1" dirty="0"/>
              <a:t>Y</a:t>
            </a:r>
            <a:r>
              <a:rPr lang="en-US" altLang="en-US" dirty="0"/>
              <a:t>=1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09203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Regression Equation Review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80981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predictions is continuous…it continues forever.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relationship between carat and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6" y="1690891"/>
            <a:ext cx="5492029" cy="3095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767" y="1328738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014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Step 1: Logistic Response Function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-44337" y="3806986"/>
            <a:ext cx="9007268" cy="1166855"/>
            <a:chOff x="-759635" y="2037702"/>
            <a:chExt cx="8178676" cy="1166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blipFill>
                  <a:blip r:embed="rId5"/>
                  <a:stretch>
                    <a:fillRect l="-1097" b="-843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3766365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846" y="339122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4012549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0344" y="338756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they buy a cone Y/N?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7538" y="5200650"/>
            <a:ext cx="8071339" cy="813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let R handle calculating the equation output </a:t>
            </a:r>
            <a:r>
              <a:rPr lang="en-US" dirty="0" err="1"/>
              <a:t>logOdds</a:t>
            </a:r>
            <a:r>
              <a:rPr lang="en-US" dirty="0"/>
              <a:t> to the more understandable probability.</a:t>
            </a: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1213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BA6BD-2726-2744-9234-1666C4BE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1AD33-E9B6-DC48-8071-92B37EC8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the difference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73704-7610-6C4F-B747-9EF32D49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B7CFA-3E85-6942-96A4-8556F435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328A-A5D2-8D45-BE3F-86C4BE78A0F1}"/>
              </a:ext>
            </a:extLst>
          </p:cNvPr>
          <p:cNvSpPr txBox="1"/>
          <p:nvPr/>
        </p:nvSpPr>
        <p:spPr>
          <a:xfrm>
            <a:off x="573024" y="1548384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﻿Open </a:t>
            </a:r>
            <a:r>
              <a:rPr lang="en-US" dirty="0" err="1"/>
              <a:t>E_lm_for</a:t>
            </a:r>
            <a:r>
              <a:rPr lang="en-US" dirty="0"/>
              <a:t> </a:t>
            </a:r>
            <a:r>
              <a:rPr lang="en-US" dirty="0" err="1"/>
              <a:t>classes.R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5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relationship between carat and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6" y="2005227"/>
            <a:ext cx="5492029" cy="3095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767" y="1643074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57425" y="1443049"/>
            <a:ext cx="5029200" cy="32861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1143" y="5200649"/>
            <a:ext cx="8441714" cy="1171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data only has two values, 0/1 but the regression equation goes to infinity. </a:t>
            </a:r>
          </a:p>
          <a:p>
            <a:pPr algn="ctr"/>
            <a:r>
              <a:rPr lang="en-US" dirty="0"/>
              <a:t> </a:t>
            </a:r>
            <a:r>
              <a:rPr lang="en-US" b="1" u="sng" dirty="0"/>
              <a:t>This  makes no sense!  </a:t>
            </a:r>
          </a:p>
          <a:p>
            <a:pPr algn="ctr"/>
            <a:r>
              <a:rPr lang="en-US" dirty="0"/>
              <a:t>“is this diamond worth more than $11K or not.”   Predicting 2 means 2 </a:t>
            </a:r>
            <a:r>
              <a:rPr lang="en-US" dirty="0" err="1"/>
              <a:t>yes’es</a:t>
            </a:r>
            <a:r>
              <a:rPr lang="en-US" dirty="0"/>
              <a:t>?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2503437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3169</TotalTime>
  <Words>913</Words>
  <Application>Microsoft Macintosh PowerPoint</Application>
  <PresentationFormat>On-screen Show (4:3)</PresentationFormat>
  <Paragraphs>161</Paragraphs>
  <Slides>18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Consolas</vt:lpstr>
      <vt:lpstr>Open Sans</vt:lpstr>
      <vt:lpstr>Symbol</vt:lpstr>
      <vt:lpstr>Wingdings 2</vt:lpstr>
      <vt:lpstr>1_Office Theme</vt:lpstr>
      <vt:lpstr>Agenda</vt:lpstr>
      <vt:lpstr>Supervised Learning</vt:lpstr>
      <vt:lpstr>Logistic Regression</vt:lpstr>
      <vt:lpstr>Regression Equation Review</vt:lpstr>
      <vt:lpstr>Linear Regression</vt:lpstr>
      <vt:lpstr>A binary relationship between carat and price</vt:lpstr>
      <vt:lpstr>Step 1: Logistic Response Function</vt:lpstr>
      <vt:lpstr>Let’s see the difference in practice</vt:lpstr>
      <vt:lpstr>A binary relationship between carat and price</vt:lpstr>
      <vt:lpstr>PowerPoint Presentation</vt:lpstr>
      <vt:lpstr>From probability to class, define a cutoff threshold.</vt:lpstr>
      <vt:lpstr>NCAA Classification Madness</vt:lpstr>
      <vt:lpstr>My friend Mandy is next level.</vt:lpstr>
      <vt:lpstr>Let’s practice</vt:lpstr>
      <vt:lpstr>Evaluating a Classification</vt:lpstr>
      <vt:lpstr>Logistic Regression Summary</vt:lpstr>
      <vt:lpstr>Back to the script</vt:lpstr>
      <vt:lpstr>Your Data Mining Toolbox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114</cp:revision>
  <dcterms:created xsi:type="dcterms:W3CDTF">2018-05-23T17:24:59Z</dcterms:created>
  <dcterms:modified xsi:type="dcterms:W3CDTF">2024-01-27T01:07:29Z</dcterms:modified>
</cp:coreProperties>
</file>